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23" d="100"/>
          <a:sy n="23" d="100"/>
        </p:scale>
        <p:origin x="10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D4B8-F8EE-451E-8366-28B3DA99B690}" type="datetimeFigureOut">
              <a:rPr lang="en-US" smtClean="0"/>
              <a:t>11/15/2018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11/15/2018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Kurwa, Cockrell School of Engineering, siddharth.kurwa@gmail.com, Fall 2018</a:t>
            </a:r>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2"/>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Architecture</a:t>
            </a: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Background</a:t>
            </a: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Obstacle Avoidance Logic</a:t>
            </a: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over I</a:t>
            </a:r>
            <a:r>
              <a:rPr lang="en-US" sz="4400" baseline="30000" dirty="0">
                <a:solidFill>
                  <a:schemeClr val="bg1"/>
                </a:solidFill>
              </a:rPr>
              <a:t>2</a:t>
            </a:r>
            <a:r>
              <a:rPr lang="en-US" sz="4400" dirty="0">
                <a:solidFill>
                  <a:schemeClr val="bg1"/>
                </a:solidFill>
              </a:rPr>
              <a:t>C Network</a:t>
            </a:r>
          </a:p>
        </p:txBody>
      </p:sp>
      <p:grpSp>
        <p:nvGrpSpPr>
          <p:cNvPr id="106" name="Group 105">
            <a:extLst>
              <a:ext uri="{FF2B5EF4-FFF2-40B4-BE49-F238E27FC236}">
                <a16:creationId xmlns:a16="http://schemas.microsoft.com/office/drawing/2014/main" id="{B219E525-8517-453C-B884-34C775CB020E}"/>
              </a:ext>
            </a:extLst>
          </p:cNvPr>
          <p:cNvGrpSpPr/>
          <p:nvPr/>
        </p:nvGrpSpPr>
        <p:grpSpPr>
          <a:xfrm>
            <a:off x="16868934" y="4005228"/>
            <a:ext cx="10153330" cy="6307587"/>
            <a:chOff x="1915777" y="5792268"/>
            <a:chExt cx="10153330" cy="6307587"/>
          </a:xfrm>
          <a:noFill/>
        </p:grpSpPr>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8366065" y="7130336"/>
              <a:ext cx="496044" cy="6153"/>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8862109" y="6680449"/>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10207967" y="7132363"/>
              <a:ext cx="462913" cy="4126"/>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9305127" y="7136489"/>
              <a:ext cx="902840" cy="1170415"/>
            </a:xfrm>
            <a:prstGeom prst="bentConnector3">
              <a:avLst>
                <a:gd name="adj1" fmla="val -25320"/>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7723398" y="7850864"/>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6153400" y="7496862"/>
              <a:ext cx="1569998" cy="810042"/>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7048303" y="8970629"/>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8394161" y="9421837"/>
              <a:ext cx="468415" cy="4832"/>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8862576" y="8965797"/>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9305127" y="9421837"/>
              <a:ext cx="903307" cy="1108647"/>
            </a:xfrm>
            <a:prstGeom prst="bentConnector3">
              <a:avLst>
                <a:gd name="adj1" fmla="val -25307"/>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7723398" y="10074444"/>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6153400" y="9786036"/>
              <a:ext cx="1569998" cy="744448"/>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10208434" y="7490823"/>
              <a:ext cx="817994" cy="1931014"/>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10149587" y="6490655"/>
              <a:ext cx="1552946" cy="1435263"/>
              <a:chOff x="10148769" y="6659619"/>
              <a:chExt cx="1552946" cy="1435263"/>
            </a:xfrm>
            <a:grp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10353499" y="6301398"/>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9302961" y="7132363"/>
              <a:ext cx="2079015" cy="4511452"/>
            </a:xfrm>
            <a:prstGeom prst="bentConnector3">
              <a:avLst>
                <a:gd name="adj1" fmla="val -10996"/>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7721232" y="11187775"/>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Gyro 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22" idx="2"/>
            </p:cNvCxnSpPr>
            <p:nvPr/>
          </p:nvCxnSpPr>
          <p:spPr>
            <a:xfrm rot="10800000">
              <a:off x="5052638" y="8707463"/>
              <a:ext cx="2668595" cy="2936353"/>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68">
              <a:extLst>
                <a:ext uri="{FF2B5EF4-FFF2-40B4-BE49-F238E27FC236}">
                  <a16:creationId xmlns:a16="http://schemas.microsoft.com/office/drawing/2014/main" id="{01C6CFD4-BD23-4DF4-B9A6-9FB2CD4F25A3}"/>
                </a:ext>
              </a:extLst>
            </p:cNvPr>
            <p:cNvCxnSpPr>
              <a:cxnSpLocks/>
              <a:stCxn id="122" idx="3"/>
              <a:endCxn id="132" idx="2"/>
            </p:cNvCxnSpPr>
            <p:nvPr/>
          </p:nvCxnSpPr>
          <p:spPr>
            <a:xfrm flipH="1" flipV="1">
              <a:off x="5797852" y="7132961"/>
              <a:ext cx="45650" cy="1121305"/>
            </a:xfrm>
            <a:prstGeom prst="bentConnector5">
              <a:avLst>
                <a:gd name="adj1" fmla="val 695476"/>
                <a:gd name="adj2" fmla="val 56678"/>
                <a:gd name="adj3" fmla="val 70009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69">
              <a:extLst>
                <a:ext uri="{FF2B5EF4-FFF2-40B4-BE49-F238E27FC236}">
                  <a16:creationId xmlns:a16="http://schemas.microsoft.com/office/drawing/2014/main" id="{920FA760-7631-4718-9CA2-41B846A8784B}"/>
                </a:ext>
              </a:extLst>
            </p:cNvPr>
            <p:cNvCxnSpPr>
              <a:cxnSpLocks/>
              <a:stCxn id="122" idx="3"/>
              <a:endCxn id="141" idx="2"/>
            </p:cNvCxnSpPr>
            <p:nvPr/>
          </p:nvCxnSpPr>
          <p:spPr>
            <a:xfrm flipH="1">
              <a:off x="5797852" y="8254266"/>
              <a:ext cx="45650" cy="1167571"/>
            </a:xfrm>
            <a:prstGeom prst="bentConnector5">
              <a:avLst>
                <a:gd name="adj1" fmla="val 682331"/>
                <a:gd name="adj2" fmla="val 53811"/>
                <a:gd name="adj3" fmla="val 682765"/>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86A4921-6AD4-4335-BD42-8DEF3B00FCA9}"/>
                </a:ext>
              </a:extLst>
            </p:cNvPr>
            <p:cNvSpPr/>
            <p:nvPr/>
          </p:nvSpPr>
          <p:spPr>
            <a:xfrm>
              <a:off x="1915777" y="7590223"/>
              <a:ext cx="1923828" cy="132808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Array</a:t>
              </a:r>
            </a:p>
          </p:txBody>
        </p:sp>
        <p:cxnSp>
          <p:nvCxnSpPr>
            <p:cNvPr id="129" name="Straight Arrow Connector 128">
              <a:extLst>
                <a:ext uri="{FF2B5EF4-FFF2-40B4-BE49-F238E27FC236}">
                  <a16:creationId xmlns:a16="http://schemas.microsoft.com/office/drawing/2014/main" id="{E15743D2-BAE7-4127-982C-E6BF37741503}"/>
                </a:ext>
              </a:extLst>
            </p:cNvPr>
            <p:cNvCxnSpPr>
              <a:cxnSpLocks/>
              <a:stCxn id="128" idx="3"/>
              <a:endCxn id="122" idx="1"/>
            </p:cNvCxnSpPr>
            <p:nvPr/>
          </p:nvCxnSpPr>
          <p:spPr>
            <a:xfrm>
              <a:off x="3839605" y="8254265"/>
              <a:ext cx="422167" cy="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9983749" y="5792268"/>
              <a:ext cx="2085358" cy="566044"/>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11026428" y="6358312"/>
              <a:ext cx="0" cy="415590"/>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5797852" y="6769060"/>
              <a:ext cx="711096" cy="727802"/>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5287161" y="6500611"/>
              <a:ext cx="1345858" cy="12198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5489027" y="6698752"/>
              <a:ext cx="1345858" cy="1240149"/>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5289689" y="8959743"/>
              <a:ext cx="1530407" cy="1261075"/>
              <a:chOff x="5289689" y="8742027"/>
              <a:chExt cx="1530407" cy="1261075"/>
            </a:xfrm>
            <a:grp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6508948" y="9421837"/>
              <a:ext cx="539355" cy="4832"/>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6508948" y="7130336"/>
              <a:ext cx="511259" cy="2625"/>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7020207" y="6674296"/>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22" name="Rectangle 121">
              <a:extLst>
                <a:ext uri="{FF2B5EF4-FFF2-40B4-BE49-F238E27FC236}">
                  <a16:creationId xmlns:a16="http://schemas.microsoft.com/office/drawing/2014/main" id="{05D44CF2-1224-40FC-949F-ED37FBFB2D82}"/>
                </a:ext>
              </a:extLst>
            </p:cNvPr>
            <p:cNvSpPr/>
            <p:nvPr/>
          </p:nvSpPr>
          <p:spPr>
            <a:xfrm>
              <a:off x="4261772" y="7801069"/>
              <a:ext cx="1581730" cy="906393"/>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Setpoint Selector</a:t>
              </a:r>
            </a:p>
          </p:txBody>
        </p:sp>
      </p:grpSp>
      <p:sp>
        <p:nvSpPr>
          <p:cNvPr id="147" name="Rectangle 146">
            <a:extLst>
              <a:ext uri="{FF2B5EF4-FFF2-40B4-BE49-F238E27FC236}">
                <a16:creationId xmlns:a16="http://schemas.microsoft.com/office/drawing/2014/main" id="{18E78C3C-2AE2-48E0-A11A-8B56F6E735A5}"/>
              </a:ext>
            </a:extLst>
          </p:cNvPr>
          <p:cNvSpPr/>
          <p:nvPr/>
        </p:nvSpPr>
        <p:spPr>
          <a:xfrm>
            <a:off x="0" y="59535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Project Goals</a:t>
            </a:r>
          </a:p>
        </p:txBody>
      </p:sp>
      <p:sp>
        <p:nvSpPr>
          <p:cNvPr id="148" name="Rectangle 147">
            <a:extLst>
              <a:ext uri="{FF2B5EF4-FFF2-40B4-BE49-F238E27FC236}">
                <a16:creationId xmlns:a16="http://schemas.microsoft.com/office/drawing/2014/main" id="{18E78C3C-2AE2-48E0-A11A-8B56F6E735A5}"/>
              </a:ext>
            </a:extLst>
          </p:cNvPr>
          <p:cNvSpPr/>
          <p:nvPr/>
        </p:nvSpPr>
        <p:spPr>
          <a:xfrm>
            <a:off x="0" y="114752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Mechanical Design</a:t>
            </a: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Further Information</a:t>
            </a: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a:t>CAD, source code, BOM, documentation: 	https://github.com/skurwa/smart-cart</a:t>
            </a:r>
          </a:p>
          <a:p>
            <a:r>
              <a:rPr lang="en-US" sz="2800" dirty="0"/>
              <a:t>To learn more about Sid: 							https://skurwa.github.io</a:t>
            </a:r>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Acknowledgements</a:t>
            </a: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a:t>I deeply appreciate Dr. Carolyn </a:t>
            </a:r>
            <a:r>
              <a:rPr lang="en-US" sz="2800" dirty="0" err="1"/>
              <a:t>Seepersad’s</a:t>
            </a:r>
            <a:r>
              <a:rPr lang="en-US" sz="2800" dirty="0"/>
              <a:t> support of this project. Her advice and feedback were beneficial to the completion of this project.</a:t>
            </a:r>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291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Conclusions and Future Work</a:t>
            </a:r>
          </a:p>
        </p:txBody>
      </p:sp>
      <p:grpSp>
        <p:nvGrpSpPr>
          <p:cNvPr id="250" name="Group 249"/>
          <p:cNvGrpSpPr/>
          <p:nvPr/>
        </p:nvGrpSpPr>
        <p:grpSpPr>
          <a:xfrm>
            <a:off x="29976357" y="3949119"/>
            <a:ext cx="13403204" cy="7763693"/>
            <a:chOff x="29935374" y="4123113"/>
            <a:chExt cx="13403204" cy="7763693"/>
          </a:xfrm>
        </p:grpSpPr>
        <p:pic>
          <p:nvPicPr>
            <p:cNvPr id="192" name="Picture 19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bg1"/>
                  </a:solidFill>
                </a:rPr>
                <a:t>6</a:t>
              </a: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7</a:t>
              </a:r>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a:t>
              </a:r>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Obstacle</a:t>
              </a:r>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a:solidFill>
                    <a:prstClr val="white"/>
                  </a:solidFill>
                </a:rPr>
                <a:t>8</a:t>
              </a:r>
              <a:endParaRPr lang="en-US" dirty="0"/>
            </a:p>
          </p:txBody>
        </p:sp>
      </p:grpSp>
      <p:grpSp>
        <p:nvGrpSpPr>
          <p:cNvPr id="247" name="Group 246"/>
          <p:cNvGrpSpPr/>
          <p:nvPr/>
        </p:nvGrpSpPr>
        <p:grpSpPr>
          <a:xfrm>
            <a:off x="15196609" y="2144167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controller,</a:t>
                  </a:r>
                </a:p>
                <a:p>
                  <a:pPr algn="ctr"/>
                  <a:r>
                    <a:rPr lang="en-US" sz="2800" dirty="0">
                      <a:solidFill>
                        <a:schemeClr val="tx1"/>
                      </a:solidFill>
                    </a:rPr>
                    <a:t>Arduino Mega (master),</a:t>
                  </a:r>
                </a:p>
                <a:p>
                  <a:pPr algn="ctr"/>
                  <a:r>
                    <a:rPr lang="en-US" sz="2800" dirty="0">
                      <a:solidFill>
                        <a:schemeClr val="tx1"/>
                      </a:solidFill>
                    </a:rPr>
                    <a:t>Polling at </a:t>
                  </a:r>
                  <a:r>
                    <a:rPr lang="en-US" sz="2800" dirty="0" smtClean="0">
                      <a:solidFill>
                        <a:schemeClr val="tx1"/>
                      </a:solidFill>
                    </a:rPr>
                    <a:t>20 </a:t>
                  </a:r>
                  <a:r>
                    <a:rPr lang="en-US" sz="2800" dirty="0">
                      <a:solidFill>
                        <a:schemeClr val="tx1"/>
                      </a:solidFill>
                    </a:rPr>
                    <a:t>Hz</a:t>
                  </a: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measurement and </a:t>
                  </a:r>
                  <a:r>
                    <a:rPr lang="en-US" sz="2800" dirty="0" err="1">
                      <a:solidFill>
                        <a:schemeClr val="tx1"/>
                      </a:solidFill>
                    </a:rPr>
                    <a:t>setpoint</a:t>
                  </a:r>
                  <a:r>
                    <a:rPr lang="en-US" sz="2800" dirty="0">
                      <a:solidFill>
                        <a:schemeClr val="tx1"/>
                      </a:solidFill>
                    </a:rPr>
                    <a:t> determination, </a:t>
                  </a:r>
                </a:p>
                <a:p>
                  <a:pPr algn="ctr"/>
                  <a:r>
                    <a:rPr lang="en-US" sz="2800" dirty="0">
                      <a:solidFill>
                        <a:schemeClr val="tx1"/>
                      </a:solidFill>
                    </a:rPr>
                    <a:t>Arduino Nano (slave),</a:t>
                  </a:r>
                </a:p>
                <a:p>
                  <a:pPr algn="ctr"/>
                  <a:r>
                    <a:rPr lang="en-US" sz="2800" dirty="0">
                      <a:solidFill>
                        <a:schemeClr val="tx1"/>
                      </a:solidFill>
                    </a:rPr>
                    <a:t>Polling at 4 Hz</a:t>
                  </a: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velocity </a:t>
                  </a:r>
                  <a:r>
                    <a:rPr lang="en-US" sz="2800" dirty="0" err="1"/>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6" name="TextBox 95">
                  <a:extLst>
                    <a:ext uri="{FF2B5EF4-FFF2-40B4-BE49-F238E27FC236}">
                      <a16:creationId xmlns:a16="http://schemas.microsoft.com/office/drawing/2014/main" id="{85DD4A37-A7A5-46DA-B2B5-36AB5B6B23FB}"/>
                    </a:ext>
                  </a:extLst>
                </p:cNvPr>
                <p:cNvSpPr txBox="1"/>
                <p:nvPr/>
              </p:nvSpPr>
              <p:spPr>
                <a:xfrm>
                  <a:off x="22082126" y="24297132"/>
                  <a:ext cx="1947257" cy="954107"/>
                </a:xfrm>
                <a:prstGeom prst="rect">
                  <a:avLst/>
                </a:prstGeom>
                <a:grpFill/>
                <a:ln>
                  <a:noFill/>
                </a:ln>
              </p:spPr>
              <p:txBody>
                <a:bodyPr wrap="square" rtlCol="0" anchor="ctr">
                  <a:spAutoFit/>
                </a:bodyPr>
                <a:lstStyle/>
                <a:p>
                  <a:pPr algn="ctr"/>
                  <a:r>
                    <a:rPr lang="en-US" sz="2800" dirty="0"/>
                    <a:t>Right wheel drive signal</a:t>
                  </a:r>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9" name="TextBox 98">
                  <a:extLst>
                    <a:ext uri="{FF2B5EF4-FFF2-40B4-BE49-F238E27FC236}">
                      <a16:creationId xmlns:a16="http://schemas.microsoft.com/office/drawing/2014/main" id="{95D203FB-598C-4485-8C59-8F24521DFC66}"/>
                    </a:ext>
                  </a:extLst>
                </p:cNvPr>
                <p:cNvSpPr txBox="1"/>
                <p:nvPr/>
              </p:nvSpPr>
              <p:spPr>
                <a:xfrm>
                  <a:off x="19798712" y="24289311"/>
                  <a:ext cx="1947257" cy="954107"/>
                </a:xfrm>
                <a:prstGeom prst="rect">
                  <a:avLst/>
                </a:prstGeom>
                <a:grpFill/>
                <a:ln>
                  <a:noFill/>
                </a:ln>
              </p:spPr>
              <p:txBody>
                <a:bodyPr wrap="square" rtlCol="0" anchor="ctr">
                  <a:spAutoFit/>
                </a:bodyPr>
                <a:lstStyle/>
                <a:p>
                  <a:pPr algn="ctr"/>
                  <a:r>
                    <a:rPr lang="en-US" sz="2800" dirty="0"/>
                    <a:t>Left wheel drive signal</a:t>
                  </a:r>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207129"/>
            <a:ext cx="14426482" cy="3970318"/>
          </a:xfrm>
          <a:prstGeom prst="rect">
            <a:avLst/>
          </a:prstGeom>
          <a:noFill/>
        </p:spPr>
        <p:txBody>
          <a:bodyPr wrap="square" rtlCol="0">
            <a:spAutoFit/>
          </a:bodyPr>
          <a:lstStyle/>
          <a:p>
            <a:pPr marL="514350" indent="-514350">
              <a:buAutoNum type="arabicPeriod"/>
            </a:pPr>
            <a:r>
              <a:rPr lang="en-US" sz="2800" dirty="0"/>
              <a:t>Cart approaches obstacle and forward proximity sensors detect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-90° turn using gyro feedback.</a:t>
            </a:r>
          </a:p>
          <a:p>
            <a:pPr marL="514350" indent="-514350">
              <a:buAutoNum type="arabicPeriod"/>
            </a:pPr>
            <a:r>
              <a:rPr lang="en-US" sz="2800" dirty="0"/>
              <a:t>Cart moves forward until rear right proximity sensor detects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along initial path.</a:t>
            </a:r>
          </a:p>
        </p:txBody>
      </p:sp>
      <p:sp>
        <p:nvSpPr>
          <p:cNvPr id="319" name="TextBox 318"/>
          <p:cNvSpPr txBox="1"/>
          <p:nvPr/>
        </p:nvSpPr>
        <p:spPr>
          <a:xfrm>
            <a:off x="0" y="23538909"/>
            <a:ext cx="14426482" cy="1815882"/>
          </a:xfrm>
          <a:prstGeom prst="rect">
            <a:avLst/>
          </a:prstGeom>
          <a:noFill/>
        </p:spPr>
        <p:txBody>
          <a:bodyPr wrap="square" rtlCol="0">
            <a:spAutoFit/>
          </a:bodyPr>
          <a:lstStyle/>
          <a:p>
            <a:r>
              <a:rPr lang="en-US" sz="2800" dirty="0"/>
              <a:t>The wheel base was modeled on a differential drive robot with one driven caster and two driving wheels. The controllers, power storage, and drive units are all stored on the bottom platform to maximize usable grocery storage volume. This functional prototype has a wooden construction and uses 3D-printed brackets, fixtures, and mounting adapters. </a:t>
            </a:r>
          </a:p>
        </p:txBody>
      </p:sp>
      <p:grpSp>
        <p:nvGrpSpPr>
          <p:cNvPr id="3" name="Group 2">
            <a:extLst>
              <a:ext uri="{FF2B5EF4-FFF2-40B4-BE49-F238E27FC236}">
                <a16:creationId xmlns:a16="http://schemas.microsoft.com/office/drawing/2014/main" id="{BB9059EF-4B4C-473A-BB1B-B46C2969B0DF}"/>
              </a:ext>
            </a:extLst>
          </p:cNvPr>
          <p:cNvGrpSpPr/>
          <p:nvPr/>
        </p:nvGrpSpPr>
        <p:grpSpPr>
          <a:xfrm>
            <a:off x="2896076" y="12459598"/>
            <a:ext cx="10718324" cy="11015164"/>
            <a:chOff x="2896076" y="19298548"/>
            <a:chExt cx="10718324" cy="11015164"/>
          </a:xfrm>
        </p:grpSpPr>
        <p:grpSp>
          <p:nvGrpSpPr>
            <p:cNvPr id="236" name="Group 235"/>
            <p:cNvGrpSpPr/>
            <p:nvPr/>
          </p:nvGrpSpPr>
          <p:grpSpPr>
            <a:xfrm>
              <a:off x="2896076" y="19298548"/>
              <a:ext cx="10718324" cy="11015164"/>
              <a:chOff x="2771384" y="20032837"/>
              <a:chExt cx="10718324" cy="11015164"/>
            </a:xfrm>
          </p:grpSpPr>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71384" y="20032837"/>
                <a:ext cx="8347665" cy="10002994"/>
              </a:xfrm>
              <a:prstGeom prst="rect">
                <a:avLst/>
              </a:prstGeom>
            </p:spPr>
          </p:pic>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a:t>Sealed lead acid battery</a:t>
                </a:r>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a:t>Ultrasonic proximity sensors</a:t>
                </a:r>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a:t>DC </a:t>
                </a:r>
                <a:r>
                  <a:rPr lang="en-US" sz="2800" dirty="0" err="1"/>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a:t>Grocery storage </a:t>
                </a:r>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a:t>Arduinos</a:t>
                </a:r>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a:t>Motor driver</a:t>
                </a:r>
              </a:p>
            </p:txBody>
          </p:sp>
          <p:cxnSp>
            <p:nvCxnSpPr>
              <p:cNvPr id="310" name="Straight Arrow Connector 230"/>
              <p:cNvCxnSpPr>
                <a:stCxn id="309" idx="2"/>
              </p:cNvCxnSpPr>
              <p:nvPr/>
            </p:nvCxnSpPr>
            <p:spPr>
              <a:xfrm rot="16200000" flipH="1">
                <a:off x="5755714" y="25979614"/>
                <a:ext cx="895545" cy="117408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5" name="TextBox 324"/>
          <p:cNvSpPr txBox="1"/>
          <p:nvPr/>
        </p:nvSpPr>
        <p:spPr>
          <a:xfrm>
            <a:off x="14678313" y="29656698"/>
            <a:ext cx="14426482" cy="3108543"/>
          </a:xfrm>
          <a:prstGeom prst="rect">
            <a:avLst/>
          </a:prstGeom>
          <a:noFill/>
        </p:spPr>
        <p:txBody>
          <a:bodyPr wrap="square" rtlCol="0">
            <a:spAutoFit/>
          </a:bodyPr>
          <a:lstStyle/>
          <a:p>
            <a:r>
              <a:rPr lang="en-US" sz="2800" dirty="0"/>
              <a:t>At a normal walking speed, each encoder clicks at a 3500 Hz frequency. Further, each proximity sensor requires a minimum 50 </a:t>
            </a:r>
            <a:r>
              <a:rPr lang="en-US" sz="2800" dirty="0" err="1"/>
              <a:t>ms</a:t>
            </a:r>
            <a:r>
              <a:rPr lang="en-US" sz="2800" dirty="0"/>
              <a:t> delay as its operation is limited by the speed of sound. If these tasks were handled serially by a single controller, the PID loop rate would be extremely limited by the high controller transport delay. To improve dynamic system stability and response time with changing </a:t>
            </a:r>
            <a:r>
              <a:rPr lang="en-US" sz="2800" dirty="0" err="1"/>
              <a:t>setpoints</a:t>
            </a:r>
            <a:r>
              <a:rPr lang="en-US" sz="2800" dirty="0"/>
              <a:t>, computational tasks were distributed over 4 Arduino microcontrollers and communicated over I</a:t>
            </a:r>
            <a:r>
              <a:rPr lang="en-US" sz="2800" baseline="30000" dirty="0"/>
              <a:t>2</a:t>
            </a:r>
            <a:r>
              <a:rPr lang="en-US" sz="2800" dirty="0"/>
              <a:t>C protocol. By managing tasks in parallel to minimize transport delay, the system achieved a </a:t>
            </a:r>
            <a:r>
              <a:rPr lang="en-US" sz="2800" dirty="0" smtClean="0"/>
              <a:t>20 </a:t>
            </a:r>
            <a:r>
              <a:rPr lang="en-US" sz="2800" dirty="0"/>
              <a:t>Hz PID loop rate.</a:t>
            </a:r>
          </a:p>
        </p:txBody>
      </p:sp>
      <p:sp>
        <p:nvSpPr>
          <p:cNvPr id="327" name="TextBox 326"/>
          <p:cNvSpPr txBox="1"/>
          <p:nvPr/>
        </p:nvSpPr>
        <p:spPr>
          <a:xfrm>
            <a:off x="14732358" y="10521575"/>
            <a:ext cx="14426483" cy="954107"/>
          </a:xfrm>
          <a:prstGeom prst="rect">
            <a:avLst/>
          </a:prstGeom>
          <a:noFill/>
        </p:spPr>
        <p:txBody>
          <a:bodyPr wrap="square" rtlCol="0">
            <a:spAutoFit/>
          </a:bodyPr>
          <a:lstStyle/>
          <a:p>
            <a:r>
              <a:rPr lang="en-US" sz="2800" dirty="0"/>
              <a:t>Closed-loop speed control is achieved </a:t>
            </a:r>
            <a:r>
              <a:rPr lang="en-US" sz="2800" dirty="0" smtClean="0"/>
              <a:t>with </a:t>
            </a:r>
            <a:r>
              <a:rPr lang="en-US" sz="2800" dirty="0"/>
              <a:t>encoder feedback of each motor. </a:t>
            </a:r>
            <a:r>
              <a:rPr lang="en-US" sz="2800" dirty="0" smtClean="0"/>
              <a:t>A </a:t>
            </a:r>
            <a:r>
              <a:rPr lang="en-US" sz="2800" dirty="0"/>
              <a:t>gyro provides closed-loop heading control.</a:t>
            </a:r>
          </a:p>
        </p:txBody>
      </p:sp>
      <p:sp>
        <p:nvSpPr>
          <p:cNvPr id="330" name="TextBox 329"/>
          <p:cNvSpPr txBox="1"/>
          <p:nvPr/>
        </p:nvSpPr>
        <p:spPr>
          <a:xfrm>
            <a:off x="29509678" y="17205602"/>
            <a:ext cx="7529890" cy="9140964"/>
          </a:xfrm>
          <a:prstGeom prst="rect">
            <a:avLst/>
          </a:prstGeom>
          <a:noFill/>
        </p:spPr>
        <p:txBody>
          <a:bodyPr wrap="square" rtlCol="0">
            <a:spAutoFit/>
          </a:bodyPr>
          <a:lstStyle/>
          <a:p>
            <a:r>
              <a:rPr lang="en-US" sz="2800" dirty="0"/>
              <a:t>The semester’s project goals have been achieved as the functional prototype performs obstacle avoidance, carries groceries, and offers sufficient onboard processing power to enable testing and implementation of new features.</a:t>
            </a:r>
          </a:p>
          <a:p>
            <a:endParaRPr lang="en-US" sz="2800" dirty="0"/>
          </a:p>
          <a:p>
            <a:r>
              <a:rPr lang="en-US" sz="2800" dirty="0"/>
              <a:t>Improvements to make to the existing system: </a:t>
            </a:r>
          </a:p>
          <a:p>
            <a:pPr marL="457200" indent="-457200">
              <a:buFont typeface="Arial" panose="020B0604020202020204" pitchFamily="34" charset="0"/>
              <a:buChar char="•"/>
            </a:pPr>
            <a:r>
              <a:rPr lang="en-US" sz="2800" dirty="0"/>
              <a:t>Add a bearing block on the motor shaft to reduce shaft bending and shear loads.</a:t>
            </a:r>
          </a:p>
          <a:p>
            <a:pPr marL="457200" indent="-457200">
              <a:buFont typeface="Arial" panose="020B0604020202020204" pitchFamily="34" charset="0"/>
              <a:buChar char="•"/>
            </a:pPr>
            <a:r>
              <a:rPr lang="en-US" sz="2800" dirty="0"/>
              <a:t>Mount ultrasonic sensors on a continuous servomotor to provide 360° proximity detection, eliminating the existing “blind-zones”.</a:t>
            </a:r>
          </a:p>
          <a:p>
            <a:pPr marL="457200" indent="-457200">
              <a:buFont typeface="Arial" panose="020B0604020202020204" pitchFamily="34" charset="0"/>
              <a:buChar char="•"/>
            </a:pPr>
            <a:r>
              <a:rPr lang="en-US" sz="2800" dirty="0"/>
              <a:t>Develop smoother path-planning around obstacles rather than solely 90° turns.</a:t>
            </a:r>
          </a:p>
          <a:p>
            <a:endParaRPr lang="en-US" sz="2800" dirty="0"/>
          </a:p>
          <a:p>
            <a:r>
              <a:rPr lang="en-US" sz="2800" dirty="0"/>
              <a:t>New features to incorporate:</a:t>
            </a:r>
          </a:p>
          <a:p>
            <a:pPr marL="457200" indent="-457200">
              <a:buFont typeface="Arial" panose="020B0604020202020204" pitchFamily="34" charset="0"/>
              <a:buChar char="•"/>
            </a:pPr>
            <a:r>
              <a:rPr lang="en-US" sz="2800" dirty="0"/>
              <a:t>Indoor localization sensing using  off-the-shelf options like </a:t>
            </a:r>
            <a:r>
              <a:rPr lang="en-US" sz="2800" dirty="0" err="1"/>
              <a:t>PixyCam</a:t>
            </a:r>
            <a:r>
              <a:rPr lang="en-US" sz="2800" dirty="0"/>
              <a:t>, Bluetooth transmitters/receivers, and Wi-Fi.</a:t>
            </a:r>
          </a:p>
          <a:p>
            <a:pPr marL="457200" indent="-457200">
              <a:buFont typeface="Arial" panose="020B0604020202020204" pitchFamily="34" charset="0"/>
              <a:buChar char="•"/>
            </a:pPr>
            <a:r>
              <a:rPr lang="en-US" sz="2800" dirty="0"/>
              <a:t>RFID sensors and onboard payment terminals.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References</a:t>
            </a: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p>
          <a:p>
            <a:r>
              <a:rPr lang="en-US" sz="2800" i="1" dirty="0"/>
              <a:t>	</a:t>
            </a:r>
            <a:r>
              <a:rPr lang="en-US" sz="2800" dirty="0"/>
              <a:t>(Rep. No. 1709.01015). https://arxiv.org/pdf/1709.01015.pdf</a:t>
            </a:r>
          </a:p>
        </p:txBody>
      </p:sp>
      <p:sp>
        <p:nvSpPr>
          <p:cNvPr id="339" name="TextBox 338"/>
          <p:cNvSpPr txBox="1"/>
          <p:nvPr/>
        </p:nvSpPr>
        <p:spPr>
          <a:xfrm>
            <a:off x="14727821" y="18600895"/>
            <a:ext cx="14480528" cy="1384995"/>
          </a:xfrm>
          <a:prstGeom prst="rect">
            <a:avLst/>
          </a:prstGeom>
          <a:noFill/>
        </p:spPr>
        <p:txBody>
          <a:bodyPr wrap="square" rtlCol="0">
            <a:spAutoFit/>
          </a:bodyPr>
          <a:lstStyle/>
          <a:p>
            <a:r>
              <a:rPr lang="en-US" sz="2800" dirty="0"/>
              <a:t>To tune the motor PID controllers, the Ziegler-Nichols tuning method was applied. This method is  procedure to experimentally estimate optimal PID parameters (K</a:t>
            </a:r>
            <a:r>
              <a:rPr lang="en-US" sz="2800" baseline="-25000" dirty="0"/>
              <a:t>P</a:t>
            </a:r>
            <a:r>
              <a:rPr lang="en-US" sz="2800" dirty="0"/>
              <a:t>, K</a:t>
            </a:r>
            <a:r>
              <a:rPr lang="en-US" sz="2800" baseline="-25000" dirty="0"/>
              <a:t>I</a:t>
            </a:r>
            <a:r>
              <a:rPr lang="en-US" sz="2800" dirty="0"/>
              <a:t>, and K</a:t>
            </a:r>
            <a:r>
              <a:rPr lang="en-US" sz="2800" baseline="-25000" dirty="0"/>
              <a:t>D</a:t>
            </a:r>
            <a:r>
              <a:rPr lang="en-US" sz="2800" dirty="0"/>
              <a:t>) </a:t>
            </a:r>
            <a:r>
              <a:rPr lang="en-US" sz="2800" dirty="0" smtClean="0"/>
              <a:t>using a proportional controller to minimize </a:t>
            </a:r>
            <a:r>
              <a:rPr lang="en-US" sz="2800" dirty="0"/>
              <a:t>response time, eliminate steady-state error, and maintain system stability.</a:t>
            </a:r>
          </a:p>
        </p:txBody>
      </p:sp>
      <p:sp>
        <p:nvSpPr>
          <p:cNvPr id="340" name="TextBox 339"/>
          <p:cNvSpPr txBox="1"/>
          <p:nvPr/>
        </p:nvSpPr>
        <p:spPr>
          <a:xfrm>
            <a:off x="0" y="6910151"/>
            <a:ext cx="14480528" cy="4401205"/>
          </a:xfrm>
          <a:prstGeom prst="rect">
            <a:avLst/>
          </a:prstGeom>
          <a:noFill/>
        </p:spPr>
        <p:txBody>
          <a:bodyPr wrap="square" rtlCol="0">
            <a:spAutoFit/>
          </a:bodyPr>
          <a:lstStyle/>
          <a:p>
            <a:r>
              <a:rPr lang="en-US" sz="2800" dirty="0"/>
              <a:t>This project’s goal was to build a functional prototype of a motorized cart with storage volume and the capacity to avoid and navigate around obstacles. This system will serve as a platform to develop, prototype, and test features towards a fully-fleshed autonomous shopping cart.</a:t>
            </a:r>
          </a:p>
          <a:p>
            <a:endParaRPr lang="en-US" sz="2800" dirty="0"/>
          </a:p>
          <a:p>
            <a:r>
              <a:rPr lang="en-US" sz="2800" dirty="0"/>
              <a:t>Fully implemented, an autonomous shopping cart will consist of the following features:</a:t>
            </a:r>
          </a:p>
          <a:p>
            <a:pPr marL="457200" indent="-457200">
              <a:buFont typeface="Arial" panose="020B0604020202020204" pitchFamily="34" charset="0"/>
              <a:buChar char="•"/>
            </a:pPr>
            <a:r>
              <a:rPr lang="en-US" sz="2800" dirty="0"/>
              <a:t>Offers storage volume comparable to standard shopping carts</a:t>
            </a:r>
          </a:p>
          <a:p>
            <a:pPr marL="457200" indent="-457200">
              <a:buFont typeface="Arial" panose="020B0604020202020204" pitchFamily="34" charset="0"/>
              <a:buChar char="•"/>
            </a:pPr>
            <a:r>
              <a:rPr lang="en-US" sz="2800" dirty="0"/>
              <a:t>Motion plans around obstacles</a:t>
            </a:r>
          </a:p>
          <a:p>
            <a:pPr marL="457200" indent="-457200">
              <a:buFont typeface="Arial" panose="020B0604020202020204" pitchFamily="34" charset="0"/>
              <a:buChar char="•"/>
            </a:pPr>
            <a:r>
              <a:rPr lang="en-US" sz="2800" dirty="0"/>
              <a:t>Follows shopper around store</a:t>
            </a:r>
          </a:p>
          <a:p>
            <a:pPr marL="457200" indent="-457200">
              <a:buFont typeface="Arial" panose="020B0604020202020204" pitchFamily="34" charset="0"/>
              <a:buChar char="•"/>
            </a:pPr>
            <a:r>
              <a:rPr lang="en-US" sz="2800" dirty="0"/>
              <a:t>Automatically scans items placed into the cart</a:t>
            </a:r>
          </a:p>
          <a:p>
            <a:pPr marL="457200" indent="-457200">
              <a:buFont typeface="Arial" panose="020B0604020202020204" pitchFamily="34" charset="0"/>
              <a:buChar char="•"/>
            </a:pPr>
            <a:r>
              <a:rPr lang="en-US" sz="2800" dirty="0"/>
              <a:t>Provides a payment terminal for shopping</a:t>
            </a:r>
          </a:p>
        </p:txBody>
      </p:sp>
      <p:sp>
        <p:nvSpPr>
          <p:cNvPr id="341" name="TextBox 340"/>
          <p:cNvSpPr txBox="1"/>
          <p:nvPr/>
        </p:nvSpPr>
        <p:spPr>
          <a:xfrm>
            <a:off x="-54046" y="3955143"/>
            <a:ext cx="14480528" cy="1815882"/>
          </a:xfrm>
          <a:prstGeom prst="rect">
            <a:avLst/>
          </a:prstGeom>
          <a:noFill/>
        </p:spPr>
        <p:txBody>
          <a:bodyPr wrap="square" rtlCol="0">
            <a:spAutoFit/>
          </a:bodyPr>
          <a:lstStyle/>
          <a:p>
            <a:r>
              <a:rPr lang="en-US" sz="2800" dirty="0"/>
              <a:t>Since the invention of the first shopping cart in 1937, there have only been modest updates to the device design driven by  innovation in materials and manufacturing processes. With modern advances in sensing and mechatronics, the shopping cart is prime for a redesign that leverages these technologies.</a:t>
            </a:r>
          </a:p>
        </p:txBody>
      </p:sp>
      <p:sp>
        <p:nvSpPr>
          <p:cNvPr id="157" name="TextBox 156">
            <a:extLst>
              <a:ext uri="{FF2B5EF4-FFF2-40B4-BE49-F238E27FC236}">
                <a16:creationId xmlns:a16="http://schemas.microsoft.com/office/drawing/2014/main" id="{B31F5813-2B72-4244-B83B-BEB9F1DF4625}"/>
              </a:ext>
            </a:extLst>
          </p:cNvPr>
          <p:cNvSpPr txBox="1"/>
          <p:nvPr/>
        </p:nvSpPr>
        <p:spPr>
          <a:xfrm>
            <a:off x="0" y="31265833"/>
            <a:ext cx="14426482" cy="1384995"/>
          </a:xfrm>
          <a:prstGeom prst="rect">
            <a:avLst/>
          </a:prstGeom>
          <a:noFill/>
        </p:spPr>
        <p:txBody>
          <a:bodyPr wrap="square" rtlCol="0">
            <a:spAutoFit/>
          </a:bodyPr>
          <a:lstStyle/>
          <a:p>
            <a:r>
              <a:rPr lang="en-US" sz="2800" dirty="0"/>
              <a:t>Based on torque-speed analysis, the DC gearmotor was appropriately sized to handle torque loads based on a 25 </a:t>
            </a:r>
            <a:r>
              <a:rPr lang="en-US" sz="2800" dirty="0" err="1"/>
              <a:t>lb</a:t>
            </a:r>
            <a:r>
              <a:rPr lang="en-US" sz="2800" dirty="0"/>
              <a:t> cart load, human walking speed (5 ft/s), 1 ft/s</a:t>
            </a:r>
            <a:r>
              <a:rPr lang="en-US" sz="2800" baseline="30000" dirty="0"/>
              <a:t>2</a:t>
            </a:r>
            <a:r>
              <a:rPr lang="en-US" sz="2800" dirty="0"/>
              <a:t> acceleration, a 0.25° incline, and 70% efficiency.	</a:t>
            </a:r>
          </a:p>
        </p:txBody>
      </p:sp>
      <p:grpSp>
        <p:nvGrpSpPr>
          <p:cNvPr id="15" name="Group 14">
            <a:extLst>
              <a:ext uri="{FF2B5EF4-FFF2-40B4-BE49-F238E27FC236}">
                <a16:creationId xmlns:a16="http://schemas.microsoft.com/office/drawing/2014/main" id="{34DDB371-3B27-4021-8C4C-82A9D4570BA6}"/>
              </a:ext>
            </a:extLst>
          </p:cNvPr>
          <p:cNvGrpSpPr/>
          <p:nvPr/>
        </p:nvGrpSpPr>
        <p:grpSpPr>
          <a:xfrm>
            <a:off x="1497664" y="25424396"/>
            <a:ext cx="11436488" cy="5838600"/>
            <a:chOff x="1497664" y="25424396"/>
            <a:chExt cx="11436488" cy="5838600"/>
          </a:xfrm>
        </p:grpSpPr>
        <p:grpSp>
          <p:nvGrpSpPr>
            <p:cNvPr id="27" name="Group 26">
              <a:extLst>
                <a:ext uri="{FF2B5EF4-FFF2-40B4-BE49-F238E27FC236}">
                  <a16:creationId xmlns:a16="http://schemas.microsoft.com/office/drawing/2014/main" id="{CBACB55E-2023-4FC7-AAE8-197D479B6AED}"/>
                </a:ext>
              </a:extLst>
            </p:cNvPr>
            <p:cNvGrpSpPr/>
            <p:nvPr/>
          </p:nvGrpSpPr>
          <p:grpSpPr>
            <a:xfrm>
              <a:off x="1497664" y="25424396"/>
              <a:ext cx="11436488" cy="5838600"/>
              <a:chOff x="1686880" y="25918178"/>
              <a:chExt cx="10456685" cy="5326579"/>
            </a:xfrm>
          </p:grpSpPr>
          <p:pic>
            <p:nvPicPr>
              <p:cNvPr id="11" name="Picture 10">
                <a:extLst>
                  <a:ext uri="{FF2B5EF4-FFF2-40B4-BE49-F238E27FC236}">
                    <a16:creationId xmlns:a16="http://schemas.microsoft.com/office/drawing/2014/main" id="{3F5CCD18-76CA-43FC-8E1A-93BF5F501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6880" y="25918178"/>
                <a:ext cx="10456685" cy="5326579"/>
              </a:xfrm>
              <a:prstGeom prst="rect">
                <a:avLst/>
              </a:prstGeom>
            </p:spPr>
          </p:pic>
          <p:cxnSp>
            <p:nvCxnSpPr>
              <p:cNvPr id="16" name="Straight Connector 15">
                <a:extLst>
                  <a:ext uri="{FF2B5EF4-FFF2-40B4-BE49-F238E27FC236}">
                    <a16:creationId xmlns:a16="http://schemas.microsoft.com/office/drawing/2014/main" id="{D78AD236-8CE0-4B11-8B5D-8838FA388A00}"/>
                  </a:ext>
                </a:extLst>
              </p:cNvPr>
              <p:cNvCxnSpPr>
                <a:cxnSpLocks/>
              </p:cNvCxnSpPr>
              <p:nvPr/>
            </p:nvCxnSpPr>
            <p:spPr>
              <a:xfrm>
                <a:off x="6204072" y="27707605"/>
                <a:ext cx="38467" cy="2945156"/>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72576-00A5-4F76-BED1-C233C924DF0C}"/>
                  </a:ext>
                </a:extLst>
              </p:cNvPr>
              <p:cNvCxnSpPr>
                <a:cxnSpLocks/>
              </p:cNvCxnSpPr>
              <p:nvPr/>
            </p:nvCxnSpPr>
            <p:spPr>
              <a:xfrm flipH="1" flipV="1">
                <a:off x="3050469" y="29186760"/>
                <a:ext cx="3192070" cy="24900"/>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9E7ECA7F-D371-4FCF-B461-B94BF173AF6D}"/>
                </a:ext>
              </a:extLst>
            </p:cNvPr>
            <p:cNvCxnSpPr>
              <a:cxnSpLocks/>
            </p:cNvCxnSpPr>
            <p:nvPr/>
          </p:nvCxnSpPr>
          <p:spPr>
            <a:xfrm flipH="1">
              <a:off x="6459157" y="27382996"/>
              <a:ext cx="5379493" cy="31859"/>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4842268" y="11596990"/>
            <a:ext cx="14089569" cy="6921437"/>
            <a:chOff x="14842268" y="11596990"/>
            <a:chExt cx="14089569" cy="6921437"/>
          </a:xfrm>
        </p:grpSpPr>
        <p:grpSp>
          <p:nvGrpSpPr>
            <p:cNvPr id="45" name="Group 44"/>
            <p:cNvGrpSpPr/>
            <p:nvPr/>
          </p:nvGrpSpPr>
          <p:grpSpPr>
            <a:xfrm>
              <a:off x="14842268" y="11596990"/>
              <a:ext cx="14089569" cy="6921437"/>
              <a:chOff x="14576795" y="11596990"/>
              <a:chExt cx="14089569" cy="6921437"/>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06174" y="12652578"/>
                <a:ext cx="6591933" cy="544015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39184" y="12633839"/>
                <a:ext cx="6644109" cy="5356631"/>
              </a:xfrm>
              <a:prstGeom prst="rect">
                <a:avLst/>
              </a:prstGeom>
            </p:spPr>
          </p:pic>
          <p:grpSp>
            <p:nvGrpSpPr>
              <p:cNvPr id="28" name="Group 27"/>
              <p:cNvGrpSpPr/>
              <p:nvPr/>
            </p:nvGrpSpPr>
            <p:grpSpPr>
              <a:xfrm>
                <a:off x="15393275" y="13703300"/>
                <a:ext cx="6322830" cy="4134136"/>
                <a:chOff x="15393275" y="13703300"/>
                <a:chExt cx="6322830" cy="4134136"/>
              </a:xfrm>
            </p:grpSpPr>
            <p:cxnSp>
              <p:nvCxnSpPr>
                <p:cNvPr id="13" name="Straight Connector 12"/>
                <p:cNvCxnSpPr/>
                <p:nvPr/>
              </p:nvCxnSpPr>
              <p:spPr>
                <a:xfrm flipV="1">
                  <a:off x="16789400" y="13703300"/>
                  <a:ext cx="10897" cy="41341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393275" y="17818386"/>
                  <a:ext cx="13943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6781249" y="13703300"/>
                  <a:ext cx="49348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22025277" y="13693271"/>
                <a:ext cx="6384624" cy="4134136"/>
                <a:chOff x="15139275" y="13703300"/>
                <a:chExt cx="6310131" cy="4134136"/>
              </a:xfrm>
            </p:grpSpPr>
            <p:cxnSp>
              <p:nvCxnSpPr>
                <p:cNvPr id="161" name="Straight Connector 160"/>
                <p:cNvCxnSpPr/>
                <p:nvPr/>
              </p:nvCxnSpPr>
              <p:spPr>
                <a:xfrm flipV="1">
                  <a:off x="16554080" y="13703300"/>
                  <a:ext cx="10897" cy="41341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5139275" y="17818386"/>
                  <a:ext cx="13943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6554080" y="13703300"/>
                  <a:ext cx="489532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a:off x="16800297" y="14449425"/>
                <a:ext cx="491580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3494093" y="13725525"/>
                <a:ext cx="491580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15388876" y="11596991"/>
                <a:ext cx="6327229" cy="523220"/>
              </a:xfrm>
              <a:prstGeom prst="rect">
                <a:avLst/>
              </a:prstGeom>
              <a:noFill/>
            </p:spPr>
            <p:txBody>
              <a:bodyPr wrap="square" rtlCol="0">
                <a:spAutoFit/>
              </a:bodyPr>
              <a:lstStyle/>
              <a:p>
                <a:pPr algn="ctr"/>
                <a:r>
                  <a:rPr lang="en-US" sz="2800" dirty="0" smtClean="0"/>
                  <a:t>Proportional Controller (</a:t>
                </a:r>
                <a:r>
                  <a:rPr lang="en-US" sz="2800" dirty="0" err="1" smtClean="0"/>
                  <a:t>K</a:t>
                </a:r>
                <a:r>
                  <a:rPr lang="en-US" sz="2800" baseline="-25000" dirty="0" err="1" smtClean="0"/>
                  <a:t>p</a:t>
                </a:r>
                <a:r>
                  <a:rPr lang="en-US" sz="2800" dirty="0" smtClean="0"/>
                  <a:t> = 4)</a:t>
                </a:r>
                <a:endParaRPr lang="en-US" sz="2800" dirty="0"/>
              </a:p>
            </p:txBody>
          </p:sp>
          <p:sp>
            <p:nvSpPr>
              <p:cNvPr id="171" name="TextBox 170"/>
              <p:cNvSpPr txBox="1"/>
              <p:nvPr/>
            </p:nvSpPr>
            <p:spPr>
              <a:xfrm>
                <a:off x="22043765" y="11596990"/>
                <a:ext cx="6366136" cy="523220"/>
              </a:xfrm>
              <a:prstGeom prst="rect">
                <a:avLst/>
              </a:prstGeom>
              <a:noFill/>
            </p:spPr>
            <p:txBody>
              <a:bodyPr wrap="square" rtlCol="0">
                <a:spAutoFit/>
              </a:bodyPr>
              <a:lstStyle/>
              <a:p>
                <a:pPr algn="ctr"/>
                <a:r>
                  <a:rPr lang="en-US" sz="2800" dirty="0" smtClean="0"/>
                  <a:t>PID Controller (</a:t>
                </a:r>
                <a:r>
                  <a:rPr lang="en-US" sz="2800" dirty="0" err="1" smtClean="0"/>
                  <a:t>K</a:t>
                </a:r>
                <a:r>
                  <a:rPr lang="en-US" sz="2800" baseline="-25000" dirty="0" err="1" smtClean="0"/>
                  <a:t>p</a:t>
                </a:r>
                <a:r>
                  <a:rPr lang="en-US" sz="2800" dirty="0" smtClean="0"/>
                  <a:t> = 2.4, K</a:t>
                </a:r>
                <a:r>
                  <a:rPr lang="en-US" sz="2800" baseline="-25000" dirty="0" smtClean="0"/>
                  <a:t>I</a:t>
                </a:r>
                <a:r>
                  <a:rPr lang="en-US" sz="2800" dirty="0" smtClean="0"/>
                  <a:t> = 6, K</a:t>
                </a:r>
                <a:r>
                  <a:rPr lang="en-US" sz="2800" baseline="-25000" dirty="0" smtClean="0"/>
                  <a:t>D</a:t>
                </a:r>
                <a:r>
                  <a:rPr lang="en-US" sz="2800" dirty="0" smtClean="0"/>
                  <a:t> = 0.006)</a:t>
                </a:r>
                <a:endParaRPr lang="en-US" sz="2800" dirty="0"/>
              </a:p>
            </p:txBody>
          </p:sp>
          <p:sp>
            <p:nvSpPr>
              <p:cNvPr id="173" name="TextBox 172"/>
              <p:cNvSpPr txBox="1"/>
              <p:nvPr/>
            </p:nvSpPr>
            <p:spPr>
              <a:xfrm rot="16200000">
                <a:off x="11549731" y="14968144"/>
                <a:ext cx="6577347" cy="523220"/>
              </a:xfrm>
              <a:prstGeom prst="rect">
                <a:avLst/>
              </a:prstGeom>
              <a:noFill/>
            </p:spPr>
            <p:txBody>
              <a:bodyPr wrap="square" rtlCol="0">
                <a:spAutoFit/>
              </a:bodyPr>
              <a:lstStyle/>
              <a:p>
                <a:pPr algn="ctr"/>
                <a:r>
                  <a:rPr lang="en-US" sz="2800" dirty="0" smtClean="0"/>
                  <a:t>Wheel Velocity (RPM)</a:t>
                </a:r>
                <a:endParaRPr lang="en-US" sz="2800" dirty="0"/>
              </a:p>
            </p:txBody>
          </p:sp>
          <p:sp>
            <p:nvSpPr>
              <p:cNvPr id="174" name="TextBox 173"/>
              <p:cNvSpPr txBox="1"/>
              <p:nvPr/>
            </p:nvSpPr>
            <p:spPr>
              <a:xfrm>
                <a:off x="18579853" y="17984623"/>
                <a:ext cx="6577347" cy="523220"/>
              </a:xfrm>
              <a:prstGeom prst="rect">
                <a:avLst/>
              </a:prstGeom>
              <a:noFill/>
            </p:spPr>
            <p:txBody>
              <a:bodyPr wrap="square" rtlCol="0">
                <a:spAutoFit/>
              </a:bodyPr>
              <a:lstStyle/>
              <a:p>
                <a:pPr algn="ctr"/>
                <a:r>
                  <a:rPr lang="en-US" sz="2800" dirty="0" smtClean="0"/>
                  <a:t>Time (</a:t>
                </a:r>
                <a:r>
                  <a:rPr lang="en-US" sz="2800" dirty="0" err="1" smtClean="0"/>
                  <a:t>ms</a:t>
                </a:r>
                <a:r>
                  <a:rPr lang="en-US" sz="2800" dirty="0" smtClean="0"/>
                  <a:t>)</a:t>
                </a:r>
                <a:endParaRPr lang="en-US" sz="2800" dirty="0"/>
              </a:p>
            </p:txBody>
          </p:sp>
          <p:grpSp>
            <p:nvGrpSpPr>
              <p:cNvPr id="44" name="Group 43"/>
              <p:cNvGrpSpPr/>
              <p:nvPr/>
            </p:nvGrpSpPr>
            <p:grpSpPr>
              <a:xfrm>
                <a:off x="26462858" y="12158952"/>
                <a:ext cx="2203506" cy="926302"/>
                <a:chOff x="19790077" y="16626459"/>
                <a:chExt cx="2203506" cy="926302"/>
              </a:xfrm>
            </p:grpSpPr>
            <p:grpSp>
              <p:nvGrpSpPr>
                <p:cNvPr id="43" name="Group 42"/>
                <p:cNvGrpSpPr/>
                <p:nvPr/>
              </p:nvGrpSpPr>
              <p:grpSpPr>
                <a:xfrm>
                  <a:off x="19790077" y="16626459"/>
                  <a:ext cx="2203506" cy="523220"/>
                  <a:chOff x="19790077" y="16626459"/>
                  <a:chExt cx="2203506" cy="523220"/>
                </a:xfrm>
              </p:grpSpPr>
              <p:cxnSp>
                <p:nvCxnSpPr>
                  <p:cNvPr id="175" name="Straight Connector 174"/>
                  <p:cNvCxnSpPr/>
                  <p:nvPr/>
                </p:nvCxnSpPr>
                <p:spPr>
                  <a:xfrm flipH="1" flipV="1">
                    <a:off x="19790077" y="16886552"/>
                    <a:ext cx="329775" cy="15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20172932" y="16626459"/>
                    <a:ext cx="1820651" cy="523220"/>
                  </a:xfrm>
                  <a:prstGeom prst="rect">
                    <a:avLst/>
                  </a:prstGeom>
                  <a:noFill/>
                </p:spPr>
                <p:txBody>
                  <a:bodyPr wrap="square" rtlCol="0">
                    <a:spAutoFit/>
                  </a:bodyPr>
                  <a:lstStyle/>
                  <a:p>
                    <a:r>
                      <a:rPr lang="en-US" sz="2800" dirty="0" smtClean="0"/>
                      <a:t>Step Input</a:t>
                    </a:r>
                    <a:endParaRPr lang="en-US" sz="2800" dirty="0"/>
                  </a:p>
                </p:txBody>
              </p:sp>
            </p:grpSp>
            <p:grpSp>
              <p:nvGrpSpPr>
                <p:cNvPr id="185" name="Group 184"/>
                <p:cNvGrpSpPr/>
                <p:nvPr/>
              </p:nvGrpSpPr>
              <p:grpSpPr>
                <a:xfrm>
                  <a:off x="19790077" y="17029541"/>
                  <a:ext cx="2203506" cy="523220"/>
                  <a:chOff x="19790077" y="16607411"/>
                  <a:chExt cx="2203506" cy="523220"/>
                </a:xfrm>
              </p:grpSpPr>
              <p:cxnSp>
                <p:nvCxnSpPr>
                  <p:cNvPr id="186" name="Straight Connector 185"/>
                  <p:cNvCxnSpPr/>
                  <p:nvPr/>
                </p:nvCxnSpPr>
                <p:spPr>
                  <a:xfrm flipH="1" flipV="1">
                    <a:off x="19790077" y="16867504"/>
                    <a:ext cx="329775" cy="15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20172932" y="16607411"/>
                    <a:ext cx="1820651" cy="523220"/>
                  </a:xfrm>
                  <a:prstGeom prst="rect">
                    <a:avLst/>
                  </a:prstGeom>
                  <a:noFill/>
                </p:spPr>
                <p:txBody>
                  <a:bodyPr wrap="square" rtlCol="0">
                    <a:spAutoFit/>
                  </a:bodyPr>
                  <a:lstStyle/>
                  <a:p>
                    <a:r>
                      <a:rPr lang="en-US" sz="2800" dirty="0" smtClean="0"/>
                      <a:t>Output</a:t>
                    </a:r>
                    <a:endParaRPr lang="en-US" sz="2800" dirty="0"/>
                  </a:p>
                </p:txBody>
              </p:sp>
            </p:grpSp>
          </p:grpSp>
          <p:grpSp>
            <p:nvGrpSpPr>
              <p:cNvPr id="193" name="Group 192"/>
              <p:cNvGrpSpPr/>
              <p:nvPr/>
            </p:nvGrpSpPr>
            <p:grpSpPr>
              <a:xfrm>
                <a:off x="19765910" y="12160999"/>
                <a:ext cx="2203506" cy="926302"/>
                <a:chOff x="20044077" y="16626459"/>
                <a:chExt cx="2203506" cy="926302"/>
              </a:xfrm>
            </p:grpSpPr>
            <p:grpSp>
              <p:nvGrpSpPr>
                <p:cNvPr id="194" name="Group 193"/>
                <p:cNvGrpSpPr/>
                <p:nvPr/>
              </p:nvGrpSpPr>
              <p:grpSpPr>
                <a:xfrm>
                  <a:off x="20044077" y="16626459"/>
                  <a:ext cx="2203506" cy="523220"/>
                  <a:chOff x="20044077" y="16626459"/>
                  <a:chExt cx="2203506" cy="523220"/>
                </a:xfrm>
              </p:grpSpPr>
              <p:cxnSp>
                <p:nvCxnSpPr>
                  <p:cNvPr id="199" name="Straight Connector 198"/>
                  <p:cNvCxnSpPr/>
                  <p:nvPr/>
                </p:nvCxnSpPr>
                <p:spPr>
                  <a:xfrm flipH="1" flipV="1">
                    <a:off x="20044077" y="16886552"/>
                    <a:ext cx="329775" cy="15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20426932" y="16626459"/>
                    <a:ext cx="1820651" cy="523220"/>
                  </a:xfrm>
                  <a:prstGeom prst="rect">
                    <a:avLst/>
                  </a:prstGeom>
                  <a:noFill/>
                </p:spPr>
                <p:txBody>
                  <a:bodyPr wrap="square" rtlCol="0">
                    <a:spAutoFit/>
                  </a:bodyPr>
                  <a:lstStyle/>
                  <a:p>
                    <a:r>
                      <a:rPr lang="en-US" sz="2800" dirty="0" smtClean="0"/>
                      <a:t>Step Input</a:t>
                    </a:r>
                    <a:endParaRPr lang="en-US" sz="2800" dirty="0"/>
                  </a:p>
                </p:txBody>
              </p:sp>
            </p:grpSp>
            <p:grpSp>
              <p:nvGrpSpPr>
                <p:cNvPr id="195" name="Group 194"/>
                <p:cNvGrpSpPr/>
                <p:nvPr/>
              </p:nvGrpSpPr>
              <p:grpSpPr>
                <a:xfrm>
                  <a:off x="20044077" y="17029541"/>
                  <a:ext cx="2203506" cy="523220"/>
                  <a:chOff x="20044077" y="16607411"/>
                  <a:chExt cx="2203506" cy="523220"/>
                </a:xfrm>
              </p:grpSpPr>
              <p:cxnSp>
                <p:nvCxnSpPr>
                  <p:cNvPr id="196" name="Straight Connector 195"/>
                  <p:cNvCxnSpPr/>
                  <p:nvPr/>
                </p:nvCxnSpPr>
                <p:spPr>
                  <a:xfrm flipH="1" flipV="1">
                    <a:off x="20044077" y="16867504"/>
                    <a:ext cx="329775" cy="151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20426932" y="16607411"/>
                    <a:ext cx="1820651" cy="523220"/>
                  </a:xfrm>
                  <a:prstGeom prst="rect">
                    <a:avLst/>
                  </a:prstGeom>
                  <a:noFill/>
                </p:spPr>
                <p:txBody>
                  <a:bodyPr wrap="square" rtlCol="0">
                    <a:spAutoFit/>
                  </a:bodyPr>
                  <a:lstStyle/>
                  <a:p>
                    <a:r>
                      <a:rPr lang="en-US" sz="2800" dirty="0" smtClean="0"/>
                      <a:t>Output</a:t>
                    </a:r>
                    <a:endParaRPr lang="en-US" sz="2800" dirty="0"/>
                  </a:p>
                </p:txBody>
              </p:sp>
            </p:grpSp>
          </p:grpSp>
        </p:grpSp>
        <p:cxnSp>
          <p:nvCxnSpPr>
            <p:cNvPr id="31" name="Straight Arrow Connector 30"/>
            <p:cNvCxnSpPr/>
            <p:nvPr/>
          </p:nvCxnSpPr>
          <p:spPr>
            <a:xfrm>
              <a:off x="19265900" y="13703300"/>
              <a:ext cx="2471" cy="746125"/>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31847" y="17740071"/>
            <a:ext cx="6723014" cy="8190013"/>
          </a:xfrm>
          <a:prstGeom prst="rect">
            <a:avLst/>
          </a:prstGeom>
        </p:spPr>
      </p:pic>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2199</TotalTime>
  <Words>892</Words>
  <Application>Microsoft Office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Kurwa, Siddharth</cp:lastModifiedBy>
  <cp:revision>78</cp:revision>
  <cp:lastPrinted>2018-11-12T05:26:26Z</cp:lastPrinted>
  <dcterms:created xsi:type="dcterms:W3CDTF">2018-11-11T02:04:43Z</dcterms:created>
  <dcterms:modified xsi:type="dcterms:W3CDTF">2018-11-15T17:01:10Z</dcterms:modified>
</cp:coreProperties>
</file>